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1" r:id="rId5"/>
    <p:sldId id="262" r:id="rId6"/>
    <p:sldId id="264" r:id="rId7"/>
    <p:sldId id="263" r:id="rId8"/>
    <p:sldId id="265" r:id="rId9"/>
    <p:sldId id="266" r:id="rId10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handoutMaster" Target="handoutMasters/handout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DB1CC1-80C0-26E1-24A0-AE63DA44E5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15EB82-ADD8-C033-4406-57735BCDAE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94913-A35C-47AE-B589-DF2F7A17B49F}" type="datetimeFigureOut">
              <a:t>08/11/2022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795E08-4EF7-AB68-2564-423ADFFFF29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5AC679-C8C5-DE98-03E8-0F0C1D7BA7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EBFD2-1A8B-46E7-B2E4-432ABE1FCC0A}" type="slidenum">
              <a:t>‹N°›</a:t>
            </a:fld>
            <a:endParaRPr lang="en-US"/>
          </a:p>
        </p:txBody>
      </p:sp>
      <p:sp>
        <p:nvSpPr>
          <p:cNvPr id="6" name="Espace réservé de l'en-tête 1">
            <a:extLst>
              <a:ext uri="{FF2B5EF4-FFF2-40B4-BE49-F238E27FC236}">
                <a16:creationId xmlns:a16="http://schemas.microsoft.com/office/drawing/2014/main" id="{6D2672DB-3439-34EE-08F1-F71420F0F0B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Espace réservé de la date 2">
            <a:extLst>
              <a:ext uri="{FF2B5EF4-FFF2-40B4-BE49-F238E27FC236}">
                <a16:creationId xmlns:a16="http://schemas.microsoft.com/office/drawing/2014/main" id="{383E9681-1A0A-F913-AC1D-2EAB39DDE85F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FE6F6ED5-0CAE-58BC-FA59-D8EC45FA5DC7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89A15763-3D7D-65B3-4E94-1DCB977EAA75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66E7CDC-651B-4791-ACE0-7444959ED4B5}" type="slidenum">
              <a:t>‹N°›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03942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'image des diapositives 1">
            <a:extLst>
              <a:ext uri="{FF2B5EF4-FFF2-40B4-BE49-F238E27FC236}">
                <a16:creationId xmlns:a16="http://schemas.microsoft.com/office/drawing/2014/main" id="{49D76B32-9F5B-8C81-82B9-0934618039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9" name="Espace réservé des notes 2">
            <a:extLst>
              <a:ext uri="{FF2B5EF4-FFF2-40B4-BE49-F238E27FC236}">
                <a16:creationId xmlns:a16="http://schemas.microsoft.com/office/drawing/2014/main" id="{00E25453-DC20-69A6-05CD-B8A66C9419C5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fr-FR"/>
          </a:p>
        </p:txBody>
      </p:sp>
      <p:sp>
        <p:nvSpPr>
          <p:cNvPr id="10" name="Espace réservé de l'en-tête 3">
            <a:extLst>
              <a:ext uri="{FF2B5EF4-FFF2-40B4-BE49-F238E27FC236}">
                <a16:creationId xmlns:a16="http://schemas.microsoft.com/office/drawing/2014/main" id="{57496501-15C4-055B-2F24-6B15BA04610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11" name="Espace réservé de la date 4">
            <a:extLst>
              <a:ext uri="{FF2B5EF4-FFF2-40B4-BE49-F238E27FC236}">
                <a16:creationId xmlns:a16="http://schemas.microsoft.com/office/drawing/2014/main" id="{51F02D97-40BC-D3DD-1431-EEBE944E6A9F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12" name="Espace réservé du pied de page 5">
            <a:extLst>
              <a:ext uri="{FF2B5EF4-FFF2-40B4-BE49-F238E27FC236}">
                <a16:creationId xmlns:a16="http://schemas.microsoft.com/office/drawing/2014/main" id="{94ABC200-7A97-B27C-DCCD-B707F4C8D319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13" name="Espace réservé du numéro de diapositive 6">
            <a:extLst>
              <a:ext uri="{FF2B5EF4-FFF2-40B4-BE49-F238E27FC236}">
                <a16:creationId xmlns:a16="http://schemas.microsoft.com/office/drawing/2014/main" id="{B32A1A05-062E-4091-81AE-24E32DBCEB8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D3250AEA-9384-45BE-988E-BA6971A278FF}" type="slidenum">
              <a:t>‹N°›</a:t>
            </a:fld>
            <a:endParaRPr lang="fr-FR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C0812-8C3F-4FDC-8379-A643983702C0}" type="datetimeFigureOut">
              <a:t>08/11/2022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2ABE3-A495-4A48-9A1C-BAB4E89321CF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96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fr-FR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6">
            <a:extLst>
              <a:ext uri="{FF2B5EF4-FFF2-40B4-BE49-F238E27FC236}">
                <a16:creationId xmlns:a16="http://schemas.microsoft.com/office/drawing/2014/main" id="{CCD19FE2-4366-DB10-3FB1-A99DDF04ECBA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13B6DAD-9B4E-4467-87A5-937521CB446B}" type="slidenum">
              <a:t>1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Espace réservé de l'image des diapositives 1">
            <a:extLst>
              <a:ext uri="{FF2B5EF4-FFF2-40B4-BE49-F238E27FC236}">
                <a16:creationId xmlns:a16="http://schemas.microsoft.com/office/drawing/2014/main" id="{5F175036-0877-C010-04A2-19BBD510E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Espace réservé des notes 2">
            <a:extLst>
              <a:ext uri="{FF2B5EF4-FFF2-40B4-BE49-F238E27FC236}">
                <a16:creationId xmlns:a16="http://schemas.microsoft.com/office/drawing/2014/main" id="{96B0472B-9B2D-7F9A-8177-4E0E151CAE3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no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6">
            <a:extLst>
              <a:ext uri="{FF2B5EF4-FFF2-40B4-BE49-F238E27FC236}">
                <a16:creationId xmlns:a16="http://schemas.microsoft.com/office/drawing/2014/main" id="{E8E98760-CDA3-BFB3-76A6-534B7F817BEB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24E3905-910C-42F0-8C77-118E23AD1705}" type="slidenum">
              <a:t>2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Espace réservé de l'image des diapositives 1">
            <a:extLst>
              <a:ext uri="{FF2B5EF4-FFF2-40B4-BE49-F238E27FC236}">
                <a16:creationId xmlns:a16="http://schemas.microsoft.com/office/drawing/2014/main" id="{2D31DAFB-8849-BC44-6C80-279EA14279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Espace réservé des notes 2">
            <a:extLst>
              <a:ext uri="{FF2B5EF4-FFF2-40B4-BE49-F238E27FC236}">
                <a16:creationId xmlns:a16="http://schemas.microsoft.com/office/drawing/2014/main" id="{DD8FBDD3-4E49-D999-30D9-AE5AB60A7C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no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6">
            <a:extLst>
              <a:ext uri="{FF2B5EF4-FFF2-40B4-BE49-F238E27FC236}">
                <a16:creationId xmlns:a16="http://schemas.microsoft.com/office/drawing/2014/main" id="{137B07FA-B30C-8814-C9C5-F418CD03AD3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2280A9A-C8DB-4E47-B8C4-EF8B96E6557E}" type="slidenum">
              <a:t>3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Espace réservé de l'image des diapositives 1">
            <a:extLst>
              <a:ext uri="{FF2B5EF4-FFF2-40B4-BE49-F238E27FC236}">
                <a16:creationId xmlns:a16="http://schemas.microsoft.com/office/drawing/2014/main" id="{4C75D42B-B966-E4C3-BA43-EA0F0107A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Espace réservé des notes 2">
            <a:extLst>
              <a:ext uri="{FF2B5EF4-FFF2-40B4-BE49-F238E27FC236}">
                <a16:creationId xmlns:a16="http://schemas.microsoft.com/office/drawing/2014/main" id="{C7BC6658-CBCC-B597-7AE0-416DE9B046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no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6">
            <a:extLst>
              <a:ext uri="{FF2B5EF4-FFF2-40B4-BE49-F238E27FC236}">
                <a16:creationId xmlns:a16="http://schemas.microsoft.com/office/drawing/2014/main" id="{0937F75A-0DCB-6E2F-0BBF-CFF10096AB9F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0FDE4BF-5E54-4E75-8B11-0FABCD132BAB}" type="slidenum">
              <a:t>4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Espace réservé de l'image des diapositives 1">
            <a:extLst>
              <a:ext uri="{FF2B5EF4-FFF2-40B4-BE49-F238E27FC236}">
                <a16:creationId xmlns:a16="http://schemas.microsoft.com/office/drawing/2014/main" id="{003C7494-FA1D-C4CA-F508-2BAD39D28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Espace réservé des notes 2">
            <a:extLst>
              <a:ext uri="{FF2B5EF4-FFF2-40B4-BE49-F238E27FC236}">
                <a16:creationId xmlns:a16="http://schemas.microsoft.com/office/drawing/2014/main" id="{B23443AB-4471-2ADC-15C5-24529BA23DB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no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6">
            <a:extLst>
              <a:ext uri="{FF2B5EF4-FFF2-40B4-BE49-F238E27FC236}">
                <a16:creationId xmlns:a16="http://schemas.microsoft.com/office/drawing/2014/main" id="{F152C1A2-1395-9755-F703-63F8070D7DB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9D23EBB-F2CB-499A-973B-1D1675BCF005}" type="slidenum">
              <a:t>5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Espace réservé de l'image des diapositives 1">
            <a:extLst>
              <a:ext uri="{FF2B5EF4-FFF2-40B4-BE49-F238E27FC236}">
                <a16:creationId xmlns:a16="http://schemas.microsoft.com/office/drawing/2014/main" id="{775E002A-DFAB-5A7E-E71E-DBB50F280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Espace réservé des notes 2">
            <a:extLst>
              <a:ext uri="{FF2B5EF4-FFF2-40B4-BE49-F238E27FC236}">
                <a16:creationId xmlns:a16="http://schemas.microsoft.com/office/drawing/2014/main" id="{B19FAF18-C91F-70E2-383F-2BCC55FCEA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  <a:noFill/>
          <a:ln>
            <a:noFill/>
          </a:ln>
        </p:spPr>
        <p:txBody>
          <a:bodyPr wrap="square" lIns="0" tIns="0" rIns="0" bIns="0" anchor="t" anchorCtr="0" compatLnSpc="1">
            <a:no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65F074-4EAD-D2BB-9BBD-B8259F7BB71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A2EC33-4069-AE9F-11CA-25B6DF38D23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41E6CF4-C0BF-1144-E804-4FE47ABECE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D56151-CC47-7221-0E03-9ADA4F96DC6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654EE000-4591-4CB5-BA15-40BACD0868B5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8D5BBE-DF23-DD14-04FD-E28266D397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898DDD42-3BB4-4443-975A-8B19215F318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97943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5274E9-9B66-F3FF-6EF5-F635FF7A0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4515" y="154076"/>
            <a:ext cx="4122718" cy="858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059ADA-B405-45DD-3B4C-B6C73222CD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484" y="1577522"/>
            <a:ext cx="10972443" cy="45259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FD4A1C-9817-0101-3260-031FC6209AB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D27780-E016-4664-3CE0-545D254B2C0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48FB2FC3-DE74-42D2-BA45-7F6E79728674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E56CF4-AB05-3434-E8B1-EFA8F776BE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4D5A80AB-6BCE-49E8-9CAA-3AFF9AC9E80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866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EFBF4A-5803-49B3-259D-488F855463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8F8FD2-1765-612D-C8F4-2F5D7EAD6C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A3FACC-CDFF-83DF-8B55-BDCD87C09A7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16A1AD-960F-0615-0DD9-F7BC603717E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B445AC8F-05A1-488F-B4D3-52912D624536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B76687-DBAD-95D4-A1F1-5B1EF067A2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45ACA6E4-7395-4D80-B086-9F433591CE5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58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717231-4D58-4A30-7898-9AA73D2D16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4515" y="154076"/>
            <a:ext cx="4122718" cy="858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0D769C-55EF-9F6B-7AAF-7E450206E2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3" y="1577970"/>
            <a:ext cx="54102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EDCF33B-3028-6F1B-7C80-CC7B05600D3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577970"/>
            <a:ext cx="54102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D13687-DCFD-EA52-E626-FFFA43D21C6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39745B28-5723-C79A-E026-AD237B8C786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C36AD6EC-9067-412C-83C6-937EF70EA5B2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23D8C7-54EC-ABFF-2DC0-978DE19EBB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38D9054B-38AD-49ED-B8D7-AB6C9C780DE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10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E31A6-0731-7A2B-C442-1BAF26808F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F392D1-4322-E3A6-F352-9B4913F579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25AA8E-7D45-FF24-B1ED-AAB56B87D22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DB9CA5-696F-F7CA-83C0-26F461DBA9D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2A2CA0-AE56-2E64-47C2-2557F381BDF5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4CD88CF-7B27-783F-86CA-7CEB647D25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F97E9759-2665-A42E-3313-65C13D67FA9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89AEC689-66C0-4270-B306-81EA1FF772BD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F9CDA7-D770-DD2B-B19F-30E228393E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31B060EB-89A2-497C-BB2A-83964A19C1C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38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BE9BC5-B3D0-08F5-7CE3-7156E8AB95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4515" y="154076"/>
            <a:ext cx="4122718" cy="858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7B9AED1-D54F-D815-4075-5B8BCF4C954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81873A-C73D-898B-AB1B-E67848C7EC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9ADDC178-6B7E-4D3D-85EB-A5732E5809DB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E2A947-06E1-5BFD-C19B-A415BEED91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775C2709-D2C2-4575-8908-8C03AC1D50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6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416E379-3BEE-7769-DD52-F685EABD55E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C122EDC-36F0-F238-6503-9766D1D15CE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D22BF581-1FE3-45F3-A897-A0B0A3C2A266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57D84D-F63C-CA6F-A3E2-C9E3307FF23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730C904E-7B6E-466C-B98E-8B552AF8292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26307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FDAF26-0869-D86C-7387-3CEE810560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3360FE-B3BD-4E32-EC35-7B58BF7947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36F21D-5E03-4D25-BDD3-0B240154B82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B0B5D0-3322-4C5A-B478-32A2F586EA3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2479526-E39F-0970-5246-62C13DB1BC8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67B41DDD-367D-4FEB-9E2F-461D827D67DA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23EF20-D660-E88A-0099-5CD0C7820A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DF942945-54FE-4E01-A03F-4532862C016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85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A1FD0-D47B-1FC1-4068-F73F6D10D5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877BFB-1D5C-1713-76D5-6AC534709F26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20082FC-168B-69C3-15E7-D1C4CE4155F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536201-E848-0631-6CF4-5CDF07090DE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11BA7CD9-B619-EC66-FF8A-3817E91CC06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6E8335C8-FC8D-4570-A1EE-EC0D24BC3F85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B6E6F5-E367-E58C-F955-78639EE30F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EDEBB8BE-43BC-46FE-9273-F5378A70C5B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462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D6BACA-2104-A757-0FA1-2F876C2206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4515" y="154076"/>
            <a:ext cx="4122718" cy="858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1C8FB25-F025-7A0B-45A8-080F53B0C71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09484" y="1577522"/>
            <a:ext cx="10972443" cy="452592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7CD85C0-327A-E0E2-06B5-E60F367C6E6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37521B-99BE-3B1B-55BD-CAD52BCF47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545CAA21-9AC1-4AEF-8018-A467743BDDEF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A09DBC-05B9-61CE-303F-3749A5CFF8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2F1C8A85-263D-4652-B638-5EB44669526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27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3F3998-4158-891E-0696-068A0DC68736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839203" y="153984"/>
            <a:ext cx="2743200" cy="594994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3C59F9-C437-E89F-9454-B35979B1A69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09603" y="153984"/>
            <a:ext cx="8077196" cy="594994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5E0F48F-BDCB-1FAE-4E62-61FB5CF580E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45395" y="6378122"/>
            <a:ext cx="3900958" cy="34271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29CEE1-54B9-1C2E-010C-1818CD73A41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484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E4E2139F-21F8-40EB-9072-CF327EEB872D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DC9FED-4B74-32C6-667F-EDE6D70553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78240" y="6378122"/>
            <a:ext cx="2803678" cy="342717"/>
          </a:xfrm>
        </p:spPr>
        <p:txBody>
          <a:bodyPr/>
          <a:lstStyle>
            <a:lvl1pPr>
              <a:defRPr/>
            </a:lvl1pPr>
          </a:lstStyle>
          <a:p>
            <a:pPr lvl="0"/>
            <a:fld id="{4B801B66-48B5-46C5-AF41-ABE756AD8C1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2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2DD346FD-AD49-F4E9-3339-F8B02D0A1A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4515" y="154076"/>
            <a:ext cx="4122718" cy="8589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lvl="0"/>
            <a:r>
              <a:rPr lang="fr-FR"/>
              <a:t>Cliquez pour éditer le format du texte-titre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8DAEDDE-DE36-3BE5-797A-70FB02B374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4" y="1577522"/>
            <a:ext cx="109724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éditer le format du plan de texte</a:t>
            </a:r>
          </a:p>
          <a:p>
            <a:pPr lvl="1"/>
            <a:r>
              <a:rPr lang="fr-FR"/>
              <a:t>Second niveau de plan</a:t>
            </a:r>
          </a:p>
          <a:p>
            <a:pPr lvl="2"/>
            <a:r>
              <a:rPr lang="fr-FR"/>
              <a:t>Troisième niveau de plan</a:t>
            </a:r>
          </a:p>
          <a:p>
            <a:pPr lvl="3"/>
            <a:r>
              <a:rPr lang="fr-FR"/>
              <a:t>Quatrième niveau de plan</a:t>
            </a:r>
          </a:p>
          <a:p>
            <a:pPr lvl="4"/>
            <a:r>
              <a:rPr lang="fr-FR"/>
              <a:t>Cinquième niveau de plan</a:t>
            </a:r>
          </a:p>
          <a:p>
            <a:pPr lvl="5"/>
            <a:r>
              <a:rPr lang="fr-FR"/>
              <a:t>Sixième niveau de plan</a:t>
            </a:r>
          </a:p>
          <a:p>
            <a:pPr lvl="6"/>
            <a:r>
              <a:rPr lang="fr-FR"/>
              <a:t>Septième niveau de plan</a:t>
            </a:r>
          </a:p>
          <a:p>
            <a:pPr lvl="7"/>
            <a:r>
              <a:rPr lang="fr-FR"/>
              <a:t>Huitième niveau de plan</a:t>
            </a:r>
          </a:p>
          <a:p>
            <a:pPr lvl="8"/>
            <a:r>
              <a:rPr lang="fr-FR"/>
              <a:t>Neuvième niveau de plan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17849CAB-3D42-AD40-703F-5662FE0397A3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145395" y="6378122"/>
            <a:ext cx="3900958" cy="3427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B65F264-57B5-DAD8-3236-6238B700BF3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09484" y="6378122"/>
            <a:ext cx="2803678" cy="3427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800" b="0" i="0" u="none" strike="noStrike" kern="1200" cap="none" spc="0" baseline="0">
                <a:solidFill>
                  <a:srgbClr val="8B8B8B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0CD5ADF-2AA8-4CE4-91EC-3A133D4E6B0B}" type="datetime1">
              <a:rPr lang="fr-FR"/>
              <a:pPr lvl="0"/>
              <a:t>08/11/2022</a:t>
            </a:fld>
            <a:endParaRPr lang="fr-FR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C8885D55-F4EB-BB7E-0459-A07CB24BE36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778240" y="6378122"/>
            <a:ext cx="2803678" cy="3427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800" b="0" i="0" u="none" strike="noStrike" kern="1200" cap="none" spc="0" baseline="0">
                <a:solidFill>
                  <a:srgbClr val="8B8B8B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ECB22700-4BBB-4B12-A0C4-8A7FF4EB70FC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3600" b="0" i="0" u="none" strike="noStrike" kern="1200" cap="none" spc="0" baseline="0">
          <a:solidFill>
            <a:srgbClr val="FF0000"/>
          </a:solidFill>
          <a:uFillTx/>
          <a:latin typeface="Calibri Light" pitchFamily="18"/>
          <a:ea typeface="Microsoft YaHei" pitchFamily="2"/>
          <a:cs typeface="Calibri Light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None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1pPr>
      <a:lvl2pPr marL="0" marR="0" lvl="1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2pPr>
      <a:lvl3pPr marL="0" marR="0" lvl="2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75000"/>
        <a:buFont typeface="StarSymbol"/>
        <a:buChar char="–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3pPr>
      <a:lvl4pPr marL="0" marR="0" lvl="3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4pPr>
      <a:lvl5pPr marL="0" marR="0" lvl="4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75000"/>
        <a:buFont typeface="StarSymbol"/>
        <a:buChar char="–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5pPr>
      <a:lvl6pPr marL="0" marR="0" lvl="5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6pPr>
      <a:lvl7pPr marL="0" marR="0" lvl="6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7pPr>
      <a:lvl8pPr marL="0" marR="0" lvl="7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8pPr>
      <a:lvl9pPr marL="0" marR="0" lvl="8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Arial" pitchFamily="2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.jpe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 /><Relationship Id="rId3" Type="http://schemas.openxmlformats.org/officeDocument/2006/relationships/image" Target="../media/image3.jpeg" /><Relationship Id="rId7" Type="http://schemas.openxmlformats.org/officeDocument/2006/relationships/image" Target="../media/image7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jpeg" /><Relationship Id="rId5" Type="http://schemas.openxmlformats.org/officeDocument/2006/relationships/image" Target="../media/image5.jpeg" /><Relationship Id="rId4" Type="http://schemas.openxmlformats.org/officeDocument/2006/relationships/image" Target="../media/image4.jpeg" /><Relationship Id="rId9" Type="http://schemas.openxmlformats.org/officeDocument/2006/relationships/image" Target="../media/image9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3.jpeg" /><Relationship Id="rId5" Type="http://schemas.openxmlformats.org/officeDocument/2006/relationships/image" Target="../media/image12.jpeg" /><Relationship Id="rId4" Type="http://schemas.openxmlformats.org/officeDocument/2006/relationships/image" Target="../media/image11.jpe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 /><Relationship Id="rId3" Type="http://schemas.openxmlformats.org/officeDocument/2006/relationships/image" Target="../media/image14.jpeg" /><Relationship Id="rId7" Type="http://schemas.openxmlformats.org/officeDocument/2006/relationships/image" Target="../media/image18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7.jpeg" /><Relationship Id="rId5" Type="http://schemas.openxmlformats.org/officeDocument/2006/relationships/image" Target="../media/image16.jpeg" /><Relationship Id="rId4" Type="http://schemas.openxmlformats.org/officeDocument/2006/relationships/image" Target="../media/image15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7" Type="http://schemas.openxmlformats.org/officeDocument/2006/relationships/image" Target="../media/image24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3.jpeg" /><Relationship Id="rId5" Type="http://schemas.openxmlformats.org/officeDocument/2006/relationships/image" Target="../media/image22.jpeg" /><Relationship Id="rId4" Type="http://schemas.openxmlformats.org/officeDocument/2006/relationships/image" Target="../media/image21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7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 /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 /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2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 /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7.png" /><Relationship Id="rId5" Type="http://schemas.openxmlformats.org/officeDocument/2006/relationships/image" Target="../media/image36.png" /><Relationship Id="rId4" Type="http://schemas.openxmlformats.org/officeDocument/2006/relationships/image" Target="../media/image3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Juanita j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0F90D2F4-93FD-43FA-7161-DCA6C7A0EA4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6758" y="102239"/>
            <a:ext cx="4007879" cy="675539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D0AF525A-4856-EBE9-4BAC-9842F08613B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621076" y="283683"/>
            <a:ext cx="1245239" cy="15811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A93B38BF-A573-59AC-14ED-93728F3DF08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708922" y="2304717"/>
            <a:ext cx="1074237" cy="136295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8029FD55-21D3-BEED-F3B6-317F684BBD5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864443" y="5614918"/>
            <a:ext cx="950756" cy="12078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object 6">
            <a:extLst>
              <a:ext uri="{FF2B5EF4-FFF2-40B4-BE49-F238E27FC236}">
                <a16:creationId xmlns:a16="http://schemas.microsoft.com/office/drawing/2014/main" id="{C1D85FDB-1CFD-16A2-7B60-05B19162A67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1049481" y="4074484"/>
            <a:ext cx="836996" cy="106200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4D56C31D-BFFC-8491-8A76-5083E8997F5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64436" y="1730876"/>
            <a:ext cx="1881003" cy="858959"/>
          </a:xfrm>
        </p:spPr>
        <p:txBody>
          <a:bodyPr tIns="12243">
            <a:spAutoFit/>
          </a:bodyPr>
          <a:lstStyle/>
          <a:p>
            <a:pPr marL="12600" lvl="0">
              <a:spcBef>
                <a:spcPts val="95"/>
              </a:spcBef>
            </a:pPr>
            <a:r>
              <a:rPr lang="fr-FR" sz="2800" b="1">
                <a:solidFill>
                  <a:srgbClr val="000000"/>
                </a:solidFill>
                <a:latin typeface="Calibri" pitchFamily="18"/>
                <a:cs typeface="Calibri" pitchFamily="2"/>
              </a:rPr>
              <a:t>Juanita juste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48293810-E5A5-F494-4766-557081FA8D13}"/>
              </a:ext>
            </a:extLst>
          </p:cNvPr>
          <p:cNvSpPr/>
          <p:nvPr/>
        </p:nvSpPr>
        <p:spPr>
          <a:xfrm>
            <a:off x="5464436" y="2439719"/>
            <a:ext cx="3822475" cy="166931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600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LE VOYAGE CULINAIRE A VOTRE SERVICE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Calib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700" b="0" i="0" u="none" strike="noStrike" kern="1200" cap="none" spc="0" baseline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Calibri" pitchFamily="2"/>
            </a:endParaRPr>
          </a:p>
          <a:p>
            <a:pPr marL="12600" marR="1985756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Garges les Gonesse  0625606442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LAT A PARTIR DE 6/8 PERS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2918417-FF72-43F3-4E8C-2F87BF72968D}"/>
              </a:ext>
            </a:extLst>
          </p:cNvPr>
          <p:cNvSpPr/>
          <p:nvPr/>
        </p:nvSpPr>
        <p:spPr>
          <a:xfrm>
            <a:off x="6756117" y="207724"/>
            <a:ext cx="2825998" cy="112751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600" rIns="0" bIns="0" anchor="t" anchorCtr="0" compatLnSpc="0">
            <a:spAutoFit/>
          </a:bodyPr>
          <a:lstStyle/>
          <a:p>
            <a:pPr marL="268559" marR="0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itchFamily="18"/>
                <a:ea typeface="Microsoft YaHei" pitchFamily="2"/>
                <a:cs typeface="Times New Roman" pitchFamily="2"/>
              </a:rPr>
              <a:t>PLAT à partir de 8,00€(l’unité)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75000"/>
              <a:buFont typeface="Symbol"/>
              <a:buChar char=""/>
              <a:tabLst>
                <a:tab pos="802084" algn="l"/>
                <a:tab pos="802797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Colombo poulet ou porc</a:t>
            </a:r>
          </a:p>
          <a:p>
            <a:pPr marL="0" marR="0" lvl="1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75000"/>
              <a:buFont typeface="Symbol"/>
              <a:buChar char=""/>
              <a:tabLst>
                <a:tab pos="1053361" algn="l"/>
                <a:tab pos="105408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Rougail saucisse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75000"/>
              <a:buFont typeface="Symbol"/>
              <a:buChar char=""/>
              <a:tabLst>
                <a:tab pos="950043" algn="l"/>
                <a:tab pos="9507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Cari poulet ou porc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75000"/>
              <a:buFont typeface="Symbol"/>
              <a:buChar char=""/>
              <a:tabLst>
                <a:tab pos="884517" algn="l"/>
                <a:tab pos="885239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Porc frit à l’haïtienne</a:t>
            </a:r>
          </a:p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897117" algn="l"/>
                <a:tab pos="897839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(accompagnement : riz blanc, riz curry compris)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608422B-A7DE-C993-87A0-DB55B519CE94}"/>
              </a:ext>
            </a:extLst>
          </p:cNvPr>
          <p:cNvSpPr/>
          <p:nvPr/>
        </p:nvSpPr>
        <p:spPr>
          <a:xfrm>
            <a:off x="6793918" y="1610276"/>
            <a:ext cx="3798719" cy="312156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3322" rIns="0" bIns="0" anchor="t" anchorCtr="0" compatLnSpc="0">
            <a:spAutoFit/>
          </a:bodyPr>
          <a:lstStyle/>
          <a:p>
            <a:pPr marL="582838" marR="0" lvl="0" indent="-352080" algn="l" defTabSz="914400" rtl="0" fontAlgn="auto" hangingPunct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itchFamily="18"/>
                <a:ea typeface="Microsoft YaHei" pitchFamily="2"/>
                <a:cs typeface="Times New Roman" pitchFamily="2"/>
              </a:rPr>
              <a:t>PLAT à partir de 8,50€(l’unité)</a:t>
            </a:r>
          </a:p>
          <a:p>
            <a:pPr marL="582838" marR="0" lvl="0" indent="-35208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Poulet lait de coco curry</a:t>
            </a:r>
          </a:p>
          <a:p>
            <a:pPr marL="25557" marR="0" lvl="0" indent="-35208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(accompagnement : riz blanc, riz curry compris)</a:t>
            </a:r>
          </a:p>
          <a:p>
            <a:pPr marL="0" marR="0" lvl="0" indent="-35208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b="0" i="0" u="none" strike="noStrike" kern="1200" cap="none" spc="0" baseline="0">
              <a:solidFill>
                <a:srgbClr val="FF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230401" marR="0" lvl="0" indent="-352080" algn="l" defTabSz="914400" rtl="0" fontAlgn="auto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itchFamily="18"/>
                <a:ea typeface="Microsoft YaHei" pitchFamily="2"/>
                <a:cs typeface="Times New Roman" pitchFamily="2"/>
              </a:rPr>
              <a:t>PLAT à partir de 9,50€(l’unité)</a:t>
            </a:r>
          </a:p>
          <a:p>
            <a:pPr marL="913677" marR="0" lvl="0" indent="-352080" algn="l" defTabSz="914400" rtl="0" fontAlgn="auto" hangingPunct="0">
              <a:lnSpc>
                <a:spcPct val="100000"/>
              </a:lnSpc>
              <a:spcBef>
                <a:spcPts val="93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 Rougail morue</a:t>
            </a:r>
          </a:p>
          <a:p>
            <a:pPr marL="921239" marR="0" lvl="0" indent="-352080" algn="l" defTabSz="914400" rtl="0" fontAlgn="auto" hangingPunct="0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(accompagnement : riz blanc, riz curry compris)</a:t>
            </a:r>
          </a:p>
          <a:p>
            <a:pPr marL="0" marR="0" lvl="0" indent="-352080" algn="l" defTabSz="914400" rtl="0" fontAlgn="auto" hangingPunct="0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b="0" i="0" u="none" strike="noStrike" kern="1200" cap="none" spc="0" baseline="0">
              <a:solidFill>
                <a:srgbClr val="FF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186839" marR="0" lvl="0" indent="-352080" algn="l" defTabSz="914400" rtl="0" fontAlgn="auto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itchFamily="18"/>
                <a:ea typeface="Microsoft YaHei" pitchFamily="2"/>
                <a:cs typeface="Times New Roman" pitchFamily="2"/>
              </a:rPr>
              <a:t>PLAT à partir de 10,50€(l’unité)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ct val="116000"/>
              <a:buFont typeface="Wingdings"/>
              <a:buChar char=""/>
              <a:tabLst>
                <a:tab pos="935275" algn="l"/>
                <a:tab pos="9359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Colombo de poisson, cabri</a:t>
            </a:r>
          </a:p>
          <a:p>
            <a:pPr marL="935275" marR="0" lvl="0" indent="0" algn="l" defTabSz="914400" rtl="0" fontAlgn="auto" hangingPunct="0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None/>
              <a:tabLst>
                <a:tab pos="1870550" algn="l"/>
                <a:tab pos="187127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(accompagnement : riz blanc, riz curry compris)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935275" algn="l"/>
                <a:tab pos="9359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0" i="0" u="none" strike="noStrike" kern="1200" cap="none" spc="0" baseline="0">
              <a:solidFill>
                <a:srgbClr val="FF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191164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1126439" algn="l"/>
                <a:tab pos="112716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itchFamily="18"/>
                <a:ea typeface="Microsoft YaHei" pitchFamily="2"/>
                <a:cs typeface="Times New Roman" pitchFamily="2"/>
              </a:rPr>
              <a:t>PLAT à partir de 11,50€(l’unité)</a:t>
            </a:r>
          </a:p>
          <a:p>
            <a:pPr marL="248762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  <a:tabLst>
                <a:tab pos="1184037" algn="l"/>
                <a:tab pos="118476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- Poulet ou Dinde ou Gigo farci au lambi </a:t>
            </a:r>
            <a:r>
              <a:rPr lang="fr-FR" sz="9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ou crabes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8541641-D161-2E79-2D51-90008A7DEEF0}"/>
              </a:ext>
            </a:extLst>
          </p:cNvPr>
          <p:cNvSpPr/>
          <p:nvPr/>
        </p:nvSpPr>
        <p:spPr>
          <a:xfrm>
            <a:off x="7124035" y="4785119"/>
            <a:ext cx="87837" cy="15011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600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900" b="0" i="0" u="none" strike="noStrike" kern="1200" cap="none" spc="0" baseline="0">
                <a:solidFill>
                  <a:srgbClr val="000000"/>
                </a:solidFill>
                <a:uFillTx/>
                <a:ea typeface="Microsoft YaHei" pitchFamily="2"/>
                <a:cs typeface="Symbol" pitchFamily="2"/>
              </a:rPr>
              <a:t>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905169F-8DBD-800C-3329-0C9D55C381D4}"/>
              </a:ext>
            </a:extLst>
          </p:cNvPr>
          <p:cNvSpPr/>
          <p:nvPr/>
        </p:nvSpPr>
        <p:spPr>
          <a:xfrm>
            <a:off x="7466761" y="4702676"/>
            <a:ext cx="1746357" cy="17496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4758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Dombré de crabes ou crevette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B45D69B-4333-92AE-13CF-4980811BAC78}"/>
              </a:ext>
            </a:extLst>
          </p:cNvPr>
          <p:cNvSpPr/>
          <p:nvPr/>
        </p:nvSpPr>
        <p:spPr>
          <a:xfrm>
            <a:off x="7523280" y="5076355"/>
            <a:ext cx="87837" cy="15011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600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900" b="0" i="0" u="none" strike="noStrike" kern="1200" cap="none" spc="0" baseline="0">
                <a:solidFill>
                  <a:srgbClr val="000000"/>
                </a:solidFill>
                <a:uFillTx/>
                <a:ea typeface="Microsoft YaHei" pitchFamily="2"/>
                <a:cs typeface="Symbol" pitchFamily="2"/>
              </a:rPr>
              <a:t>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A3CCE6D6-DE13-6332-225F-9ADCF3147560}"/>
              </a:ext>
            </a:extLst>
          </p:cNvPr>
          <p:cNvSpPr/>
          <p:nvPr/>
        </p:nvSpPr>
        <p:spPr>
          <a:xfrm>
            <a:off x="7865997" y="4993922"/>
            <a:ext cx="948955" cy="17496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4758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1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Rougail camaro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B02CBFF3-A41A-9AF7-ED29-BB398C4D37A7}"/>
              </a:ext>
            </a:extLst>
          </p:cNvPr>
          <p:cNvSpPr/>
          <p:nvPr/>
        </p:nvSpPr>
        <p:spPr>
          <a:xfrm>
            <a:off x="7390802" y="5369036"/>
            <a:ext cx="87837" cy="15011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600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900" b="0" i="0" u="none" strike="noStrike" kern="1200" cap="none" spc="0" baseline="0">
                <a:solidFill>
                  <a:srgbClr val="000000"/>
                </a:solidFill>
                <a:uFillTx/>
                <a:ea typeface="Microsoft YaHei" pitchFamily="2"/>
                <a:cs typeface="Symbol" pitchFamily="2"/>
              </a:rPr>
              <a:t></a:t>
            </a: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D3C4AB7-F194-DDBB-D42D-46DAE70A3516}"/>
              </a:ext>
            </a:extLst>
          </p:cNvPr>
          <p:cNvSpPr/>
          <p:nvPr/>
        </p:nvSpPr>
        <p:spPr>
          <a:xfrm>
            <a:off x="7716603" y="5245556"/>
            <a:ext cx="2825276" cy="42047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56519" rIns="0" bIns="0" anchor="t" anchorCtr="0" compatLnSpc="0">
            <a:spAutoFit/>
          </a:bodyPr>
          <a:lstStyle/>
          <a:p>
            <a:pPr marL="29160" marR="0" lvl="0" indent="0" algn="l" defTabSz="914400" rtl="0" fontAlgn="auto" hangingPunct="0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Colombo de crevette</a:t>
            </a:r>
          </a:p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34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5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(accompagnement : riz blanc, riz curry compris)</a:t>
            </a: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96D9C3FF-AF0B-713F-969A-0F4D1B33D140}"/>
              </a:ext>
            </a:extLst>
          </p:cNvPr>
          <p:cNvSpPr/>
          <p:nvPr/>
        </p:nvSpPr>
        <p:spPr>
          <a:xfrm>
            <a:off x="7438323" y="5982836"/>
            <a:ext cx="3683157" cy="34775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600" rIns="0" bIns="0" anchor="t" anchorCtr="0" compatLnSpc="0">
            <a:spAutoFit/>
          </a:bodyPr>
          <a:lstStyle/>
          <a:p>
            <a:pPr marL="12600" marR="5038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Accompagnement supplémentaire : 3€ la part -&gt; gratin ou  soufflé d’ignam, banane, patate douce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9B87A04-849C-F0E9-59EC-D370B5909CF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8201" y="329760"/>
            <a:ext cx="3871075" cy="1157758"/>
          </a:xfrm>
        </p:spPr>
        <p:txBody>
          <a:bodyPr tIns="12600">
            <a:spAutoFit/>
          </a:bodyPr>
          <a:lstStyle/>
          <a:p>
            <a:pPr marL="12600" lvl="0">
              <a:spcBef>
                <a:spcPts val="100"/>
              </a:spcBef>
            </a:pPr>
            <a:r>
              <a:rPr lang="fr-FR" sz="1800" b="1">
                <a:latin typeface="Times New Roman" pitchFamily="18"/>
                <a:cs typeface="Times New Roman" pitchFamily="2"/>
              </a:rPr>
              <a:t>PLAT A PARTIR DE 6/8 PERSONNES</a:t>
            </a:r>
          </a:p>
        </p:txBody>
      </p:sp>
      <p:grpSp>
        <p:nvGrpSpPr>
          <p:cNvPr id="12" name="object 12">
            <a:extLst>
              <a:ext uri="{FF2B5EF4-FFF2-40B4-BE49-F238E27FC236}">
                <a16:creationId xmlns:a16="http://schemas.microsoft.com/office/drawing/2014/main" id="{BE5C0BCE-73CF-F0C3-4FCA-42AC800E983E}"/>
              </a:ext>
            </a:extLst>
          </p:cNvPr>
          <p:cNvGrpSpPr/>
          <p:nvPr/>
        </p:nvGrpSpPr>
        <p:grpSpPr>
          <a:xfrm>
            <a:off x="292681" y="1027081"/>
            <a:ext cx="6337074" cy="5621036"/>
            <a:chOff x="292681" y="1027081"/>
            <a:chExt cx="6337074" cy="5621036"/>
          </a:xfrm>
        </p:grpSpPr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9DBA78D1-508F-9B84-D522-799B2B4B9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786603" y="1263243"/>
              <a:ext cx="1942917" cy="1741675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E1AE86B4-9B61-0AA2-F074-2AE91C055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/>
              <a:alphaModFix/>
            </a:blip>
            <a:srcRect/>
            <a:stretch>
              <a:fillRect/>
            </a:stretch>
          </p:blipFill>
          <p:spPr>
            <a:xfrm>
              <a:off x="1862276" y="2959921"/>
              <a:ext cx="2142722" cy="214272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5" name="object 15">
              <a:extLst>
                <a:ext uri="{FF2B5EF4-FFF2-40B4-BE49-F238E27FC236}">
                  <a16:creationId xmlns:a16="http://schemas.microsoft.com/office/drawing/2014/main" id="{712085AB-2EDD-29E0-C972-7E623B084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/>
              <a:alphaModFix/>
            </a:blip>
            <a:srcRect/>
            <a:stretch>
              <a:fillRect/>
            </a:stretch>
          </p:blipFill>
          <p:spPr>
            <a:xfrm>
              <a:off x="2391476" y="5209556"/>
              <a:ext cx="1875955" cy="1438561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6" name="object 16">
              <a:extLst>
                <a:ext uri="{FF2B5EF4-FFF2-40B4-BE49-F238E27FC236}">
                  <a16:creationId xmlns:a16="http://schemas.microsoft.com/office/drawing/2014/main" id="{DAF40932-B571-F882-99F8-FD9EA5597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/>
              <a:alphaModFix/>
            </a:blip>
            <a:srcRect/>
            <a:stretch>
              <a:fillRect/>
            </a:stretch>
          </p:blipFill>
          <p:spPr>
            <a:xfrm>
              <a:off x="292681" y="4352763"/>
              <a:ext cx="2467078" cy="1084679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7" name="object 17">
              <a:extLst>
                <a:ext uri="{FF2B5EF4-FFF2-40B4-BE49-F238E27FC236}">
                  <a16:creationId xmlns:a16="http://schemas.microsoft.com/office/drawing/2014/main" id="{BA103256-DEEB-8BD0-3B5D-9E4D48E26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/>
              <a:alphaModFix/>
            </a:blip>
            <a:srcRect/>
            <a:stretch>
              <a:fillRect/>
            </a:stretch>
          </p:blipFill>
          <p:spPr>
            <a:xfrm>
              <a:off x="4330077" y="2414162"/>
              <a:ext cx="2142722" cy="214272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8" name="object 18">
              <a:extLst>
                <a:ext uri="{FF2B5EF4-FFF2-40B4-BE49-F238E27FC236}">
                  <a16:creationId xmlns:a16="http://schemas.microsoft.com/office/drawing/2014/main" id="{2706A397-9956-47E9-E624-5F0DBF55E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/>
              <a:alphaModFix/>
            </a:blip>
            <a:srcRect/>
            <a:stretch>
              <a:fillRect/>
            </a:stretch>
          </p:blipFill>
          <p:spPr>
            <a:xfrm>
              <a:off x="3217316" y="1027081"/>
              <a:ext cx="2762996" cy="165636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id="{997B9CA4-2CA0-79AF-8A28-840D60D74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lum/>
              <a:alphaModFix/>
            </a:blip>
            <a:srcRect/>
            <a:stretch>
              <a:fillRect/>
            </a:stretch>
          </p:blipFill>
          <p:spPr>
            <a:xfrm>
              <a:off x="4354555" y="4759918"/>
              <a:ext cx="2275200" cy="1476362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LATS TRADITION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984A045-749A-B95F-B203-CBF5272A6BB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272360" y="299520"/>
            <a:ext cx="2726996" cy="1157758"/>
          </a:xfrm>
        </p:spPr>
        <p:txBody>
          <a:bodyPr tIns="12600">
            <a:spAutoFit/>
          </a:bodyPr>
          <a:lstStyle/>
          <a:p>
            <a:pPr marL="12600" lvl="0">
              <a:spcBef>
                <a:spcPts val="100"/>
              </a:spcBef>
            </a:pPr>
            <a:r>
              <a:rPr lang="fr-FR" sz="2400">
                <a:latin typeface="Calibri" pitchFamily="18"/>
                <a:cs typeface="Arial" pitchFamily="2"/>
              </a:rPr>
              <a:t>PLATS TRADITIONNELS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22F787AE-2BF1-85D5-3FBE-91FD34E66C11}"/>
              </a:ext>
            </a:extLst>
          </p:cNvPr>
          <p:cNvSpPr/>
          <p:nvPr/>
        </p:nvSpPr>
        <p:spPr>
          <a:xfrm>
            <a:off x="6373441" y="3047759"/>
            <a:ext cx="66239" cy="25956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7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7E79B19-786D-CC8B-5AC4-32983F7E32D7}"/>
              </a:ext>
            </a:extLst>
          </p:cNvPr>
          <p:cNvSpPr/>
          <p:nvPr/>
        </p:nvSpPr>
        <p:spPr>
          <a:xfrm>
            <a:off x="6480179" y="1189515"/>
            <a:ext cx="4311359" cy="487262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60844" rIns="0" bIns="0" anchor="t" anchorCtr="1" compatLnSpc="0">
            <a:spAutoFit/>
          </a:bodyPr>
          <a:lstStyle/>
          <a:p>
            <a:pPr marL="1801" marR="0" lvl="0" indent="0" algn="ctr" defTabSz="914400" rtl="0" fontAlgn="auto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itchFamily="18"/>
                <a:ea typeface="Microsoft YaHei" pitchFamily="2"/>
                <a:cs typeface="Calibri" pitchFamily="2"/>
              </a:rPr>
              <a:t>PLAT à partir de 8,00 €(l’unité</a:t>
            </a:r>
            <a:r>
              <a:rPr lang="fr-FR" sz="1600" b="1" i="1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)</a:t>
            </a:r>
          </a:p>
          <a:p>
            <a:pPr marL="722" marR="0" lvl="0" indent="0" algn="ctr" defTabSz="914400" rtl="0" fontAlgn="auto" hangingPunct="0">
              <a:lnSpc>
                <a:spcPct val="100000"/>
              </a:lnSpc>
              <a:spcBef>
                <a:spcPts val="38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 Roti de dinde / porc</a:t>
            </a:r>
          </a:p>
          <a:p>
            <a:pPr marL="1435" marR="0" lvl="0" indent="0" algn="ctr" defTabSz="914400" rtl="0" fontAlgn="auto" hangingPunct="0">
              <a:lnSpc>
                <a:spcPct val="100000"/>
              </a:lnSpc>
              <a:spcBef>
                <a:spcPts val="38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-Poulet basquaise</a:t>
            </a:r>
          </a:p>
          <a:p>
            <a:pPr marL="2523" marR="0" lvl="0" indent="0" algn="ctr" defTabSz="914400" rtl="0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-Poulet au four</a:t>
            </a:r>
          </a:p>
          <a:p>
            <a:pPr marL="722" marR="0" lvl="0" indent="0" algn="ctr" defTabSz="914400" rtl="0" fontAlgn="auto" hangingPunct="0">
              <a:lnSpc>
                <a:spcPct val="100000"/>
              </a:lnSpc>
              <a:spcBef>
                <a:spcPts val="38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itchFamily="18"/>
                <a:ea typeface="Microsoft YaHei" pitchFamily="2"/>
                <a:cs typeface="Calibri" pitchFamily="2"/>
              </a:rPr>
              <a:t>PLAT à partir de </a:t>
            </a:r>
            <a:r>
              <a:rPr lang="fr-FR" sz="1600" b="1" i="1" u="heavy" strike="noStrike" kern="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itchFamily="18"/>
                <a:ea typeface="Microsoft YaHei" pitchFamily="2"/>
                <a:cs typeface="Calibri" pitchFamily="2"/>
              </a:rPr>
              <a:t>9</a:t>
            </a:r>
            <a:r>
              <a:rPr lang="fr-FR" sz="16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itchFamily="18"/>
                <a:ea typeface="Microsoft YaHei" pitchFamily="2"/>
                <a:cs typeface="Calibri" pitchFamily="2"/>
              </a:rPr>
              <a:t>,00 €(l’unité)</a:t>
            </a:r>
          </a:p>
          <a:p>
            <a:pPr marL="287185" marR="0" lvl="0" indent="-285750" algn="ctr" defTabSz="914400" rtl="0" fontAlgn="auto" hangingPunct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Tagliatelle végétarienne</a:t>
            </a:r>
          </a:p>
          <a:p>
            <a:pPr marL="1435" marR="0" lvl="0" indent="0" algn="ctr" defTabSz="914400" rtl="0" fontAlgn="auto" hangingPunct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Tagliatelle aux poulet ou façon carbonara</a:t>
            </a:r>
          </a:p>
          <a:p>
            <a:pPr marL="1435" marR="0" lvl="0" indent="0" algn="ctr" defTabSz="914400" rtl="0" fontAlgn="auto" hangingPunct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0000"/>
              </a:solidFill>
              <a:uFillTx/>
              <a:latin typeface="Calibri" pitchFamily="18"/>
              <a:ea typeface="Microsoft YaHei" pitchFamily="2"/>
              <a:cs typeface="Calibri" pitchFamily="2"/>
            </a:endParaRPr>
          </a:p>
          <a:p>
            <a:pPr marL="803163" marR="0" lvl="0" indent="0" algn="ctr" defTabSz="914400" rtl="0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itchFamily="18"/>
                <a:ea typeface="Microsoft YaHei" pitchFamily="2"/>
                <a:cs typeface="Calibri" pitchFamily="2"/>
              </a:rPr>
              <a:t>PLAT à partir de 9,50 €(l’unité)</a:t>
            </a:r>
          </a:p>
          <a:p>
            <a:pPr marL="1125361" marR="0" lvl="0" indent="0" algn="ctr" defTabSz="914400" rtl="0" fontAlgn="auto" hangingPunct="0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None/>
              <a:tabLst>
                <a:tab pos="2593439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</a:t>
            </a:r>
            <a:r>
              <a:rPr lang="fr-FR" sz="16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Boeuf bourguignon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146807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0000"/>
              </a:solidFill>
              <a:uFillTx/>
              <a:latin typeface="Calibri" pitchFamily="18"/>
              <a:ea typeface="Microsoft YaHei" pitchFamily="2"/>
              <a:cs typeface="Calibri" pitchFamily="2"/>
            </a:endParaRPr>
          </a:p>
          <a:p>
            <a:pPr marL="803163" marR="0" lvl="0" indent="0" algn="ctr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271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itchFamily="18"/>
                <a:ea typeface="Microsoft YaHei" pitchFamily="2"/>
                <a:cs typeface="Calibri" pitchFamily="2"/>
              </a:rPr>
              <a:t>PLAT à partir de 10,50 €(l’unité)</a:t>
            </a:r>
          </a:p>
          <a:p>
            <a:pPr marL="442441" marR="0" lvl="0" indent="0" algn="ctr" defTabSz="914400" rtl="0" fontAlgn="auto" hangingPunct="0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None/>
              <a:tabLst>
                <a:tab pos="122796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	</a:t>
            </a:r>
            <a:r>
              <a:rPr lang="fr-FR" sz="16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Tagliatelle de saumon ou crevettes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785524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FF0000"/>
              </a:solidFill>
              <a:uFillTx/>
              <a:latin typeface="Calibri" pitchFamily="18"/>
              <a:ea typeface="Microsoft YaHei" pitchFamily="2"/>
              <a:cs typeface="Calibri" pitchFamily="2"/>
            </a:endParaRPr>
          </a:p>
          <a:p>
            <a:pPr marL="722" marR="0" lvl="0" indent="0" algn="ctr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78624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itchFamily="18"/>
                <a:ea typeface="Microsoft YaHei" pitchFamily="2"/>
                <a:cs typeface="Calibri" pitchFamily="2"/>
              </a:rPr>
              <a:t>PLAT TENDANCE à partir de 11,50 €(l’unité</a:t>
            </a:r>
            <a:r>
              <a:rPr lang="fr-FR" sz="1600" b="1" i="1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)</a:t>
            </a:r>
          </a:p>
          <a:p>
            <a:pPr marL="12243" marR="5038" lvl="0" indent="0" algn="ctr" defTabSz="914400" rtl="0" fontAlgn="auto" hangingPunct="0">
              <a:lnSpc>
                <a:spcPct val="70000"/>
              </a:lnSpc>
              <a:spcBef>
                <a:spcPts val="1010"/>
              </a:spcBef>
              <a:spcAft>
                <a:spcPts val="0"/>
              </a:spcAft>
              <a:buNone/>
              <a:tabLst>
                <a:tab pos="797767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-Feuillantine de poulet - Filet mignon de porc en  croute - Ballotin (poulet, dinde, agneau farci</a:t>
            </a: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17273440-3AB9-E633-09F9-03DED6D9B95C}"/>
              </a:ext>
            </a:extLst>
          </p:cNvPr>
          <p:cNvSpPr/>
          <p:nvPr/>
        </p:nvSpPr>
        <p:spPr>
          <a:xfrm>
            <a:off x="7432124" y="6134755"/>
            <a:ext cx="2839321" cy="64711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63002" rIns="0" bIns="0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700" b="1" i="1" u="heavy" strike="noStrike" kern="1200" cap="none" spc="0" baseline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itchFamily="18"/>
                <a:ea typeface="Microsoft YaHei" pitchFamily="2"/>
                <a:cs typeface="Calibri" pitchFamily="2"/>
              </a:rPr>
              <a:t>PLAT à partir de 19,00 €(l’unité)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700" b="1" i="0" u="none" strike="noStrike" kern="1200" cap="none" spc="0" baseline="0">
                <a:solidFill>
                  <a:srgbClr val="FF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-Coquille st Jacques</a:t>
            </a:r>
          </a:p>
        </p:txBody>
      </p:sp>
      <p:grpSp>
        <p:nvGrpSpPr>
          <p:cNvPr id="6" name="object 7">
            <a:extLst>
              <a:ext uri="{FF2B5EF4-FFF2-40B4-BE49-F238E27FC236}">
                <a16:creationId xmlns:a16="http://schemas.microsoft.com/office/drawing/2014/main" id="{1426848D-A17A-0E8F-B4F4-17AC0F09388A}"/>
              </a:ext>
            </a:extLst>
          </p:cNvPr>
          <p:cNvGrpSpPr/>
          <p:nvPr/>
        </p:nvGrpSpPr>
        <p:grpSpPr>
          <a:xfrm>
            <a:off x="706675" y="1095122"/>
            <a:ext cx="5733004" cy="4680356"/>
            <a:chOff x="706675" y="1095122"/>
            <a:chExt cx="5733004" cy="4680356"/>
          </a:xfrm>
        </p:grpSpPr>
        <p:pic>
          <p:nvPicPr>
            <p:cNvPr id="7" name="object 8">
              <a:extLst>
                <a:ext uri="{FF2B5EF4-FFF2-40B4-BE49-F238E27FC236}">
                  <a16:creationId xmlns:a16="http://schemas.microsoft.com/office/drawing/2014/main" id="{8DA3B5C9-5713-22C7-7827-6E9609821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706675" y="1095122"/>
              <a:ext cx="2465643" cy="184824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8" name="object 9">
              <a:extLst>
                <a:ext uri="{FF2B5EF4-FFF2-40B4-BE49-F238E27FC236}">
                  <a16:creationId xmlns:a16="http://schemas.microsoft.com/office/drawing/2014/main" id="{F51A9E4F-A14E-76BB-9491-8BC0AF2AA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/>
              <a:alphaModFix/>
            </a:blip>
            <a:srcRect/>
            <a:stretch>
              <a:fillRect/>
            </a:stretch>
          </p:blipFill>
          <p:spPr>
            <a:xfrm>
              <a:off x="749524" y="3852358"/>
              <a:ext cx="2380320" cy="192312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9" name="object 10">
              <a:extLst>
                <a:ext uri="{FF2B5EF4-FFF2-40B4-BE49-F238E27FC236}">
                  <a16:creationId xmlns:a16="http://schemas.microsoft.com/office/drawing/2014/main" id="{EC109C54-F46F-0BF8-98C5-474C508ED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/>
              <a:alphaModFix/>
            </a:blip>
            <a:srcRect/>
            <a:stretch>
              <a:fillRect/>
            </a:stretch>
          </p:blipFill>
          <p:spPr>
            <a:xfrm>
              <a:off x="3129835" y="2786762"/>
              <a:ext cx="2991240" cy="158183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0" name="object 11">
              <a:extLst>
                <a:ext uri="{FF2B5EF4-FFF2-40B4-BE49-F238E27FC236}">
                  <a16:creationId xmlns:a16="http://schemas.microsoft.com/office/drawing/2014/main" id="{5DDE0104-0027-E130-34E0-D01327AB6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/>
              <a:alphaModFix/>
            </a:blip>
            <a:srcRect/>
            <a:stretch>
              <a:fillRect/>
            </a:stretch>
          </p:blipFill>
          <p:spPr>
            <a:xfrm>
              <a:off x="4878003" y="2922486"/>
              <a:ext cx="1561676" cy="146592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11" name="object 12">
            <a:extLst>
              <a:ext uri="{FF2B5EF4-FFF2-40B4-BE49-F238E27FC236}">
                <a16:creationId xmlns:a16="http://schemas.microsoft.com/office/drawing/2014/main" id="{5D81AC1C-FFB6-6502-33D5-A72194E42B5B}"/>
              </a:ext>
            </a:extLst>
          </p:cNvPr>
          <p:cNvSpPr/>
          <p:nvPr/>
        </p:nvSpPr>
        <p:spPr>
          <a:xfrm>
            <a:off x="988201" y="329760"/>
            <a:ext cx="4002118" cy="28727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600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PLATS A PARTIR DE 6/8 PERSONNES</a:t>
            </a: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0F3B6D62-99D9-3BAB-E61C-D74D2961E783}"/>
              </a:ext>
            </a:extLst>
          </p:cNvPr>
          <p:cNvSpPr/>
          <p:nvPr/>
        </p:nvSpPr>
        <p:spPr>
          <a:xfrm>
            <a:off x="651958" y="6162479"/>
            <a:ext cx="3737161" cy="5615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600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Calibri" pitchFamily="2"/>
              </a:rPr>
              <a:t>Possibilité d’entré vegan ou sans gluten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ISTING PETITS FOURS SALES CREO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EC614B5-CACB-3AEC-560E-C0E76A8DE0B4}"/>
              </a:ext>
            </a:extLst>
          </p:cNvPr>
          <p:cNvSpPr/>
          <p:nvPr/>
        </p:nvSpPr>
        <p:spPr>
          <a:xfrm>
            <a:off x="5499613" y="444087"/>
            <a:ext cx="2999808" cy="670835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243" rIns="0" bIns="0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Accras morue 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40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cts pièces (35cts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Accras crevettes 45cts pièces (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40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cts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Accras végétarien 35cts pièces (30cts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Accras version beignet aubergine simple 35cts pièces (30cts  à partir de 150)</a:t>
            </a: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Accras version beignet aubergine 35cts pièces (30cts à partir de 100)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Pâté créole morue 75cts pièces (70cts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Pâté créole porc 70cts pièces (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65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ctsà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Pâté créole viande 70cts pièces (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65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ctsà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Pâté créole poulet 70cts pièces (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65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ctsà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307796" algn="l"/>
                <a:tab pos="30851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Tartelette barquette morue 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30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cts pièces  (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25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cts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307796" algn="l"/>
                <a:tab pos="30851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Tartelette barquette crevette curry 40cts pièces (35cts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Tartelette barquette thon à la réunionnaise 35cts pièces (30cts à partir de 150)</a:t>
            </a: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Samoussa thon 30cts pièces (25cts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Samoussa bœuf/poulet 35cts pièces (30cts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Wrap poulet curry avocat, ananas ou mangue 1€20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bouché à la reine exotik 1 ,40€</a:t>
            </a: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bouché à la reine morue 1€50 pièces</a:t>
            </a: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bouché (terre, mer…) 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1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,10€ pièces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bokit poulet 1,40€ pièces (1€35 pièces à partir de 150)</a:t>
            </a: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bokit morue 1,35€ pièces </a:t>
            </a:r>
            <a:endParaRPr lang="fr-FR" sz="1000" b="1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7992B66F-5B8E-C245-A9AF-8D831A64778A}"/>
              </a:ext>
            </a:extLst>
          </p:cNvPr>
          <p:cNvGrpSpPr/>
          <p:nvPr/>
        </p:nvGrpSpPr>
        <p:grpSpPr>
          <a:xfrm>
            <a:off x="174339" y="174595"/>
            <a:ext cx="5201582" cy="5398325"/>
            <a:chOff x="174339" y="174595"/>
            <a:chExt cx="5201582" cy="539832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B094A230-41E9-7B7D-880A-B213BBB7E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174339" y="1212457"/>
              <a:ext cx="2871151" cy="198286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C4EBE59B-73DE-3AF8-0542-1EE22C704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/>
              <a:alphaModFix/>
            </a:blip>
            <a:srcRect/>
            <a:stretch>
              <a:fillRect/>
            </a:stretch>
          </p:blipFill>
          <p:spPr>
            <a:xfrm>
              <a:off x="2541766" y="2949305"/>
              <a:ext cx="1199893" cy="98680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E11D4E5A-C952-CA36-AC15-6EE06514E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/>
              <a:alphaModFix/>
            </a:blip>
            <a:srcRect/>
            <a:stretch>
              <a:fillRect/>
            </a:stretch>
          </p:blipFill>
          <p:spPr>
            <a:xfrm>
              <a:off x="2793766" y="174595"/>
              <a:ext cx="1942615" cy="150633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ABB61237-E2A4-B684-17F2-609E82169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/>
              <a:alphaModFix/>
            </a:blip>
            <a:srcRect/>
            <a:stretch>
              <a:fillRect/>
            </a:stretch>
          </p:blipFill>
          <p:spPr>
            <a:xfrm>
              <a:off x="3865360" y="1691383"/>
              <a:ext cx="1510561" cy="2349523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15FE5D5F-233E-73B0-F91C-AA8021379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/>
              <a:alphaModFix/>
            </a:blip>
            <a:srcRect/>
            <a:stretch>
              <a:fillRect/>
            </a:stretch>
          </p:blipFill>
          <p:spPr>
            <a:xfrm>
              <a:off x="315074" y="3767117"/>
              <a:ext cx="2225247" cy="1725189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7FCF2DA1-02AB-EC47-0BF0-5FD9297A1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/>
              <a:alphaModFix/>
            </a:blip>
            <a:srcRect/>
            <a:stretch>
              <a:fillRect/>
            </a:stretch>
          </p:blipFill>
          <p:spPr>
            <a:xfrm>
              <a:off x="3440823" y="4012250"/>
              <a:ext cx="1510561" cy="156067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DE221C21-4A0D-5442-C950-3E334ECA44A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0441" y="50035"/>
            <a:ext cx="4610880" cy="289718"/>
          </a:xfrm>
        </p:spPr>
        <p:txBody>
          <a:bodyPr tIns="12600">
            <a:spAutoFit/>
          </a:bodyPr>
          <a:lstStyle/>
          <a:p>
            <a:pPr marL="12600" lvl="0">
              <a:spcBef>
                <a:spcPts val="100"/>
              </a:spcBef>
            </a:pPr>
            <a:r>
              <a:rPr lang="fr-FR" sz="1800" b="1">
                <a:latin typeface="Times New Roman" pitchFamily="18"/>
                <a:cs typeface="Times New Roman" pitchFamily="2"/>
              </a:rPr>
              <a:t>LISTING PETITS FOURS SALES CREOLES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D166B9F-6574-B84E-F26F-0C7C40A30CA9}"/>
              </a:ext>
            </a:extLst>
          </p:cNvPr>
          <p:cNvSpPr/>
          <p:nvPr/>
        </p:nvSpPr>
        <p:spPr>
          <a:xfrm>
            <a:off x="8854071" y="339754"/>
            <a:ext cx="3163595" cy="490017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243" rIns="0" bIns="0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Croquette brandade de morue 1€40 pièces (1€35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85119" algn="l"/>
                <a:tab pos="2858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Croquette d’</a:t>
            </a:r>
            <a:r>
              <a:rPr lang="fr-FR" sz="1000" b="1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ignam</a:t>
            </a: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et sa sauce 1€20 pièces (1€15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Brochette crevette </a:t>
            </a:r>
            <a:r>
              <a:rPr lang="fr-FR" sz="1000" b="1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exotik</a:t>
            </a: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1,60€ pièces (1,55€ pièces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Petit pain créole poulet 1 ,35€ pièces (1,30€ à partir de 150)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Petit pain créole morue 1,25€ pièces (1.20€ à partir de 100 pièces)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 </a:t>
            </a:r>
            <a:r>
              <a:rPr lang="fr-FR" sz="1000" b="1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exotik</a:t>
            </a: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à partir de 1, 55€ (terre, mer…)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Boudin cocktail (ou standard) rouge 13,50€/kg (à partir de 2kg, sauf période de Noel)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Boudin cocktail (ou standard) morue ou poisson 16,50€/kg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Boudin cocktail (ou standard) crevette 18,50€/kg (à partir de 2kg)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Boudin cocktail (ou standard) lambi 22,50€/kg (à partir de 2kg)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POSSIBILITE DE COCKTAIL : Planteur, Souple de champagne à l’ananas ou letchi, Mojito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009226AE-15F4-E1BD-ECA2-54DA294B21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893585" y="875821"/>
            <a:ext cx="723601" cy="1157401"/>
          </a:xfrm>
        </p:spPr>
        <p:txBody>
          <a:bodyPr tIns="12243">
            <a:spAutoFit/>
          </a:bodyPr>
          <a:lstStyle/>
          <a:p>
            <a:pPr marL="12600" lvl="0">
              <a:spcBef>
                <a:spcPts val="95"/>
              </a:spcBef>
            </a:pPr>
            <a:r>
              <a:rPr lang="fr-FR" sz="2200" b="1" i="1">
                <a:solidFill>
                  <a:srgbClr val="000000"/>
                </a:solidFill>
                <a:latin typeface="Times New Roman" pitchFamily="18"/>
                <a:cs typeface="Times New Roman" pitchFamily="2"/>
              </a:rPr>
              <a:t>SALE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04D9E64-568B-8166-A58B-2DB052356460}"/>
              </a:ext>
            </a:extLst>
          </p:cNvPr>
          <p:cNvSpPr/>
          <p:nvPr/>
        </p:nvSpPr>
        <p:spPr>
          <a:xfrm>
            <a:off x="6856728" y="1425019"/>
            <a:ext cx="3885843" cy="303909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3322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. Tapas à la crème légère </a:t>
            </a:r>
            <a:r>
              <a:rPr lang="fr-FR" sz="1000" b="1" i="1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0,60€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Mini-navettes apéritives à garnir : 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1,10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€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Toasts (différents gouts ) 1€20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Macarons salés : 1,20€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de saumon : 1€ 50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crevettes avocat : 1€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60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tartare de tomate et thon : 1€25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tartare de concombre et surimi : 1€15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végétarienne : 1,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1</a:t>
            </a: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0€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Sucettes salées : 0,60€ pièce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Amuses bouches pics : 50 pièces à 15€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bouchées tartelettes surimi, thon, poulet curry les 50 pièces 25€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Tomates cerises fourrées au thon au fromage frais : les 50 pièces </a:t>
            </a:r>
            <a:r>
              <a:rPr lang="fr-FR" sz="10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20</a:t>
            </a:r>
            <a:r>
              <a:rPr lang="fr-FR" sz="1000" b="1" i="1" u="none" strike="noStrike" kern="1200" cap="none" spc="0" baseline="0">
                <a:solidFill>
                  <a:srgbClr val="000000"/>
                </a:solidFill>
                <a:uFillTx/>
                <a:latin typeface="Comic Sans MS" pitchFamily="18"/>
                <a:ea typeface="Microsoft YaHei" pitchFamily="2"/>
                <a:cs typeface="Comic Sans MS" pitchFamily="2"/>
              </a:rPr>
              <a:t>€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925D8010-A417-2CFE-487E-206BC518C519}"/>
              </a:ext>
            </a:extLst>
          </p:cNvPr>
          <p:cNvSpPr/>
          <p:nvPr/>
        </p:nvSpPr>
        <p:spPr>
          <a:xfrm>
            <a:off x="6532446" y="76754"/>
            <a:ext cx="5659559" cy="29250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243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9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BUFFET COCKTAIL/APERITIF/VIN D’HONNEUR</a:t>
            </a:r>
          </a:p>
        </p:txBody>
      </p:sp>
      <p:pic>
        <p:nvPicPr>
          <p:cNvPr id="5" name="object 8">
            <a:extLst>
              <a:ext uri="{FF2B5EF4-FFF2-40B4-BE49-F238E27FC236}">
                <a16:creationId xmlns:a16="http://schemas.microsoft.com/office/drawing/2014/main" id="{C7A35339-8427-0E25-7B72-9E1F53186A8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01601" y="173882"/>
            <a:ext cx="2757958" cy="20678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object 9">
            <a:extLst>
              <a:ext uri="{FF2B5EF4-FFF2-40B4-BE49-F238E27FC236}">
                <a16:creationId xmlns:a16="http://schemas.microsoft.com/office/drawing/2014/main" id="{2C901B03-40B4-4100-F0F7-F96070EAF9E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388516" y="2444401"/>
            <a:ext cx="3612958" cy="1854357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7" name="object 10">
            <a:extLst>
              <a:ext uri="{FF2B5EF4-FFF2-40B4-BE49-F238E27FC236}">
                <a16:creationId xmlns:a16="http://schemas.microsoft.com/office/drawing/2014/main" id="{6665804F-DC6D-E90D-9E2A-35561C6BF8C2}"/>
              </a:ext>
            </a:extLst>
          </p:cNvPr>
          <p:cNvGrpSpPr/>
          <p:nvPr/>
        </p:nvGrpSpPr>
        <p:grpSpPr>
          <a:xfrm>
            <a:off x="179999" y="27358"/>
            <a:ext cx="2087282" cy="2207161"/>
            <a:chOff x="179999" y="27358"/>
            <a:chExt cx="2087282" cy="2207161"/>
          </a:xfrm>
        </p:grpSpPr>
        <p:pic>
          <p:nvPicPr>
            <p:cNvPr id="8" name="object 11">
              <a:extLst>
                <a:ext uri="{FF2B5EF4-FFF2-40B4-BE49-F238E27FC236}">
                  <a16:creationId xmlns:a16="http://schemas.microsoft.com/office/drawing/2014/main" id="{0D0110FC-1A28-A1CC-87A6-3A46C1AF0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/>
              <a:alphaModFix/>
            </a:blip>
            <a:srcRect/>
            <a:stretch>
              <a:fillRect/>
            </a:stretch>
          </p:blipFill>
          <p:spPr>
            <a:xfrm>
              <a:off x="179999" y="27358"/>
              <a:ext cx="1627202" cy="104399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9" name="object 12">
              <a:extLst>
                <a:ext uri="{FF2B5EF4-FFF2-40B4-BE49-F238E27FC236}">
                  <a16:creationId xmlns:a16="http://schemas.microsoft.com/office/drawing/2014/main" id="{C2AEEFAE-100C-6217-7349-9E3C94C86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/>
              <a:alphaModFix/>
            </a:blip>
            <a:srcRect/>
            <a:stretch>
              <a:fillRect/>
            </a:stretch>
          </p:blipFill>
          <p:spPr>
            <a:xfrm>
              <a:off x="496802" y="1019876"/>
              <a:ext cx="1770479" cy="1214643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10" name="Image 19">
            <a:extLst>
              <a:ext uri="{FF2B5EF4-FFF2-40B4-BE49-F238E27FC236}">
                <a16:creationId xmlns:a16="http://schemas.microsoft.com/office/drawing/2014/main" id="{75306F2E-D890-C76B-0B72-6E3A1C27D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1601" y="4616275"/>
            <a:ext cx="2619371" cy="174307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328CAD20-4448-08D1-2C23-3977B5D79889}"/>
              </a:ext>
            </a:extLst>
          </p:cNvPr>
          <p:cNvSpPr txBox="1"/>
          <p:nvPr/>
        </p:nvSpPr>
        <p:spPr>
          <a:xfrm>
            <a:off x="8293306" y="347481"/>
            <a:ext cx="609349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BUFFET COCKTAIL SUCRE</a:t>
            </a: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6B8A8E99-1D79-55EB-23EF-F63B68C16E47}"/>
              </a:ext>
            </a:extLst>
          </p:cNvPr>
          <p:cNvSpPr/>
          <p:nvPr/>
        </p:nvSpPr>
        <p:spPr>
          <a:xfrm>
            <a:off x="7021037" y="903646"/>
            <a:ext cx="4828681" cy="288939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3837" rIns="0" bIns="0" anchor="t" anchorCtr="0" compatLnSpc="0">
            <a:spAutoFit/>
          </a:bodyPr>
          <a:lstStyle/>
          <a:p>
            <a:pPr marL="105476" marR="0" lvl="0" indent="0" algn="l" defTabSz="914400" rtl="0" fontAlgn="auto" hangingPunct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1" u="none" strike="noStrike" kern="1200" cap="none" spc="0" baseline="0">
                <a:solidFill>
                  <a:srgbClr val="000000"/>
                </a:solidFill>
                <a:uFillTx/>
                <a:latin typeface="Comic Sans MS" pitchFamily="18"/>
                <a:ea typeface="Microsoft YaHei" pitchFamily="2"/>
                <a:cs typeface="Comic Sans MS" pitchFamily="2"/>
              </a:rPr>
              <a:t>SUCRE CLASSIQUE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Tiramisu (nutella/ spéculoos /goût exotique) </a:t>
            </a:r>
            <a:r>
              <a:rPr lang="fr-FR" sz="1300" b="1" i="1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1€50 pièce</a:t>
            </a:r>
          </a:p>
          <a:p>
            <a:pPr marL="0" marR="109801" lvl="0" indent="0" algn="l" defTabSz="914400" rtl="0" fontAlgn="auto" hangingPunct="0">
              <a:lnSpc>
                <a:spcPct val="70000"/>
              </a:lnSpc>
              <a:spcBef>
                <a:spcPts val="10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sucrées : mousse, ganache et sauce chocolat/ façon  crumble(</a:t>
            </a:r>
            <a:r>
              <a:rPr lang="fr-FR" sz="13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poire, </a:t>
            </a: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pomme), façon cheesecake) : 1,50€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Mignardises mont blanc les 20 pièces à 35€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tartelettes : 1€35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Sucettes sucrées : 0,50€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Brochettes de fruits : 1€30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chouquettes sucrés (goût exotique ou vanille): 1€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…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Et de nombreuses petites bouchées sucrées selon vos goûts</a:t>
            </a:r>
            <a:endParaRPr lang="fr-FR" sz="13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96D0D86-F059-700C-53E7-494DB5C6A3D2}"/>
              </a:ext>
            </a:extLst>
          </p:cNvPr>
          <p:cNvSpPr/>
          <p:nvPr/>
        </p:nvSpPr>
        <p:spPr>
          <a:xfrm>
            <a:off x="6916110" y="3942380"/>
            <a:ext cx="4828681" cy="288939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3837" rIns="0" bIns="0" anchor="t" anchorCtr="0" compatLnSpc="0">
            <a:spAutoFit/>
          </a:bodyPr>
          <a:lstStyle/>
          <a:p>
            <a:pPr marL="105476" marR="0" lvl="0" indent="0" algn="l" defTabSz="914400" rtl="0" fontAlgn="auto" hangingPunct="0">
              <a:lnSpc>
                <a:spcPct val="100000"/>
              </a:lnSpc>
              <a:spcBef>
                <a:spcPts val="97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1" u="none" strike="noStrike" kern="1200" cap="none" spc="0" baseline="0">
                <a:solidFill>
                  <a:srgbClr val="000000"/>
                </a:solidFill>
                <a:uFillTx/>
                <a:latin typeface="Comic Sans MS" pitchFamily="18"/>
                <a:ea typeface="Microsoft YaHei" pitchFamily="2"/>
                <a:cs typeface="Comic Sans MS" pitchFamily="2"/>
              </a:rPr>
              <a:t>SUCRE EXOTIQUE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Tiramisu goût exotique </a:t>
            </a:r>
            <a:r>
              <a:rPr lang="fr-FR" sz="1300" b="1" i="1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1€50 pièce</a:t>
            </a:r>
          </a:p>
          <a:p>
            <a:pPr marL="0" marR="109801" lvl="0" indent="0" algn="l" defTabSz="914400" rtl="0" fontAlgn="auto" hangingPunct="0">
              <a:lnSpc>
                <a:spcPct val="70000"/>
              </a:lnSpc>
              <a:spcBef>
                <a:spcPts val="10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Verrines sucrées : mousse passion, salade de fuit/ façon  crumble</a:t>
            </a:r>
            <a:r>
              <a:rPr lang="fr-FR" sz="13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</a:t>
            </a: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ananas : 1,50€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Mignardises mont blanc les 20 pièces à 35€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tartelettes ananas: 1€35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Mini pâtés créoles sucrés à la confiture(chaussons) : 0,50cts pièces</a:t>
            </a:r>
            <a:endParaRPr lang="fr-FR" sz="13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Sucettes sucrées : 0,50€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Brochettes de fruits exotique : 1€30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chouquettes sucrées (goût exotique): 1€ pièce</a:t>
            </a:r>
          </a:p>
          <a:p>
            <a:pPr marL="0" marR="109801" lvl="0" indent="0" algn="l" defTabSz="914400" rtl="0" fontAlgn="auto" hangingPunct="0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3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…</a:t>
            </a:r>
          </a:p>
        </p:txBody>
      </p:sp>
      <p:pic>
        <p:nvPicPr>
          <p:cNvPr id="5" name="Picture 2" descr="Cocktails | Seine et Marne, Oise, Aisne| CHATEAU MARYSIEN">
            <a:extLst>
              <a:ext uri="{FF2B5EF4-FFF2-40B4-BE49-F238E27FC236}">
                <a16:creationId xmlns:a16="http://schemas.microsoft.com/office/drawing/2014/main" id="{AB5D1866-08A6-16E2-C08E-3D5DAFCA43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4357" y="1329674"/>
            <a:ext cx="2533646" cy="180022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4119196A-D9B3-35C8-67F7-8DD9EF487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17" y="4763831"/>
            <a:ext cx="2571749" cy="17811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7">
            <a:extLst>
              <a:ext uri="{FF2B5EF4-FFF2-40B4-BE49-F238E27FC236}">
                <a16:creationId xmlns:a16="http://schemas.microsoft.com/office/drawing/2014/main" id="{2F8890F8-E8E8-4030-0D52-CF332108A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013" y="3942380"/>
            <a:ext cx="2619371" cy="174307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5">
            <a:extLst>
              <a:ext uri="{FF2B5EF4-FFF2-40B4-BE49-F238E27FC236}">
                <a16:creationId xmlns:a16="http://schemas.microsoft.com/office/drawing/2014/main" id="{00CA0D12-2458-BCEE-1B47-AB35C9A2A2D6}"/>
              </a:ext>
            </a:extLst>
          </p:cNvPr>
          <p:cNvSpPr txBox="1"/>
          <p:nvPr/>
        </p:nvSpPr>
        <p:spPr>
          <a:xfrm>
            <a:off x="3901187" y="602315"/>
            <a:ext cx="609349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cs typeface="Times New Roman" pitchFamily="2"/>
              </a:rPr>
              <a:t>LISTING PETITS FOURS SALES TENDANCES</a:t>
            </a:r>
            <a:endParaRPr lang="fr-FR" sz="1800" b="0" i="0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</p:txBody>
      </p:sp>
      <p:sp>
        <p:nvSpPr>
          <p:cNvPr id="3" name="ZoneTexte 8">
            <a:extLst>
              <a:ext uri="{FF2B5EF4-FFF2-40B4-BE49-F238E27FC236}">
                <a16:creationId xmlns:a16="http://schemas.microsoft.com/office/drawing/2014/main" id="{AB2989AD-C024-C9AC-72C3-643C2ECDDADA}"/>
              </a:ext>
            </a:extLst>
          </p:cNvPr>
          <p:cNvSpPr txBox="1"/>
          <p:nvPr/>
        </p:nvSpPr>
        <p:spPr>
          <a:xfrm>
            <a:off x="1939972" y="1693889"/>
            <a:ext cx="4355899" cy="37548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SALES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-pastel au thon : 0,70cts pièces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-macaron salé: </a:t>
            </a:r>
            <a:r>
              <a:rPr lang="fr-FR" sz="11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1</a:t>
            </a: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,30cts</a:t>
            </a:r>
            <a:r>
              <a:rPr lang="fr-FR" sz="11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 </a:t>
            </a: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pièces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feuilleté au poulet, viande : 0,75cts pièces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-cake bol légumes : 0,40cts pièce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Mini hamburgers : 1€20 pièces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Mini pizza ou tartelette salé :  1€50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Mini batbout fourrés(pain oriental) : 1€50 pièces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Mini wrap  poulet :1€40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Mini wrap crevette avocat : 1€50 pièces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SUCRES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-cake bol chocolat : 0,35ct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-mini tartelette chocolat, fruits : 1€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-Mini chouquette fourrée : 90cts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1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-</a:t>
            </a:r>
            <a:r>
              <a:rPr lang="fr-FR" sz="11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verrines sucrées : mousse chocolat, mousse coc, tiramisu exotique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BD28EF2-279B-2A19-D3B1-F7184D33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23686" y="2063215"/>
            <a:ext cx="2219321" cy="20574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 descr="Faire des mini-tartelettes gourmandes - Gâteau maison - Guy Demarle">
            <a:extLst>
              <a:ext uri="{FF2B5EF4-FFF2-40B4-BE49-F238E27FC236}">
                <a16:creationId xmlns:a16="http://schemas.microsoft.com/office/drawing/2014/main" id="{AD05F964-A364-D601-A98B-0086CED0D7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3" y="4741209"/>
            <a:ext cx="3009903" cy="151447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2">
            <a:extLst>
              <a:ext uri="{FF2B5EF4-FFF2-40B4-BE49-F238E27FC236}">
                <a16:creationId xmlns:a16="http://schemas.microsoft.com/office/drawing/2014/main" id="{21DA0806-63FE-80AA-6DCA-862D483A33BD}"/>
              </a:ext>
            </a:extLst>
          </p:cNvPr>
          <p:cNvGrpSpPr/>
          <p:nvPr/>
        </p:nvGrpSpPr>
        <p:grpSpPr>
          <a:xfrm>
            <a:off x="1050426" y="1571442"/>
            <a:ext cx="4259155" cy="837726"/>
            <a:chOff x="1050426" y="1571442"/>
            <a:chExt cx="4259155" cy="837726"/>
          </a:xfrm>
        </p:grpSpPr>
        <p:pic>
          <p:nvPicPr>
            <p:cNvPr id="3" name="object 23">
              <a:extLst>
                <a:ext uri="{FF2B5EF4-FFF2-40B4-BE49-F238E27FC236}">
                  <a16:creationId xmlns:a16="http://schemas.microsoft.com/office/drawing/2014/main" id="{000C9EDB-F8F7-7F57-9700-B0E03E994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/>
            <a:stretch>
              <a:fillRect/>
            </a:stretch>
          </p:blipFill>
          <p:spPr>
            <a:xfrm>
              <a:off x="1050426" y="1580805"/>
              <a:ext cx="779763" cy="781555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" name="object 24">
              <a:extLst>
                <a:ext uri="{FF2B5EF4-FFF2-40B4-BE49-F238E27FC236}">
                  <a16:creationId xmlns:a16="http://schemas.microsoft.com/office/drawing/2014/main" id="{58A58B73-96CA-49E4-2206-A4217E9A2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2722269" y="1629405"/>
              <a:ext cx="970562" cy="779763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" name="object 25">
              <a:extLst>
                <a:ext uri="{FF2B5EF4-FFF2-40B4-BE49-F238E27FC236}">
                  <a16:creationId xmlns:a16="http://schemas.microsoft.com/office/drawing/2014/main" id="{1A78C7B5-F84B-07A0-4C9A-46D2ED3A1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/>
              <a:alphaModFix/>
            </a:blip>
            <a:srcRect/>
            <a:stretch>
              <a:fillRect/>
            </a:stretch>
          </p:blipFill>
          <p:spPr>
            <a:xfrm>
              <a:off x="4537380" y="1571442"/>
              <a:ext cx="772201" cy="837718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6" name="object 21">
            <a:extLst>
              <a:ext uri="{FF2B5EF4-FFF2-40B4-BE49-F238E27FC236}">
                <a16:creationId xmlns:a16="http://schemas.microsoft.com/office/drawing/2014/main" id="{DDED41E3-2B05-0688-BD58-5A9349DC361B}"/>
              </a:ext>
            </a:extLst>
          </p:cNvPr>
          <p:cNvSpPr/>
          <p:nvPr/>
        </p:nvSpPr>
        <p:spPr>
          <a:xfrm>
            <a:off x="7659974" y="1665131"/>
            <a:ext cx="7084880" cy="329274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243" rIns="0" bIns="0" anchor="t" anchorCtr="0" compatLnSpc="0">
            <a:spAutoFit/>
          </a:bodyPr>
          <a:lstStyle/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sng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ALCOOLISES</a:t>
            </a: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Planteur 18€/L (6 verres)</a:t>
            </a: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Mojito </a:t>
            </a:r>
            <a:r>
              <a:rPr lang="fr-FR" sz="1600" b="0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20</a:t>
            </a: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€/L (6 verres)</a:t>
            </a: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Sangria </a:t>
            </a: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15€/L (6 verres)</a:t>
            </a: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Soupe de Champagne ananas, litchi ou framboise </a:t>
            </a:r>
            <a:r>
              <a:rPr lang="fr-FR" sz="1600" b="0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30</a:t>
            </a:r>
            <a:r>
              <a:rPr lang="fr-FR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€/L (6 coupes)</a:t>
            </a: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sng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NON ALCOOLSEES</a:t>
            </a: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1" i="1" u="sng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1" i="1" u="sng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12600" marR="3453844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</p:txBody>
      </p:sp>
      <p:sp>
        <p:nvSpPr>
          <p:cNvPr id="7" name="object 14">
            <a:extLst>
              <a:ext uri="{FF2B5EF4-FFF2-40B4-BE49-F238E27FC236}">
                <a16:creationId xmlns:a16="http://schemas.microsoft.com/office/drawing/2014/main" id="{A7FA962A-4A2E-40DB-6968-404C9443AA17}"/>
              </a:ext>
            </a:extLst>
          </p:cNvPr>
          <p:cNvSpPr/>
          <p:nvPr/>
        </p:nvSpPr>
        <p:spPr>
          <a:xfrm>
            <a:off x="8934136" y="696809"/>
            <a:ext cx="1801038" cy="30834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3322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1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COCKTAIL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15A7460-1DE1-1D8D-CA89-3586963EAE9B}"/>
              </a:ext>
            </a:extLst>
          </p:cNvPr>
          <p:cNvSpPr/>
          <p:nvPr/>
        </p:nvSpPr>
        <p:spPr>
          <a:xfrm>
            <a:off x="5478307" y="476612"/>
            <a:ext cx="6469233" cy="670066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243" rIns="0" bIns="0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LES CLASSIQUES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1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sng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Simples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6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Gâteau ananas</a:t>
            </a:r>
            <a:r>
              <a:rPr lang="fr-FR" sz="16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</a:t>
            </a:r>
            <a:r>
              <a:rPr lang="fr-FR" sz="16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</a:t>
            </a:r>
            <a:r>
              <a:rPr lang="fr-FR" sz="14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10/12 parts 18€ _ 18/20 parts 32€ </a:t>
            </a: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(déco personnalisée à partir de 5€ supplémentaire)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1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Gâteau cacahuète</a:t>
            </a:r>
            <a:r>
              <a:rPr lang="fr-FR" sz="16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</a:t>
            </a:r>
            <a:r>
              <a:rPr lang="fr-FR" sz="16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</a:t>
            </a:r>
            <a:r>
              <a:rPr lang="fr-FR" sz="14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10/12 parts 20€ _ 18/20 parts 35€… </a:t>
            </a: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(déco personnalisée à partir de 5€ supplémentaire)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1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Gâteau Mont blanc, Tourment d’amour, Amour caché (confiture)</a:t>
            </a:r>
            <a:r>
              <a:rPr lang="fr-FR" sz="16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</a:t>
            </a:r>
            <a:r>
              <a:rPr lang="fr-FR" sz="16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</a:t>
            </a:r>
            <a:r>
              <a:rPr lang="fr-FR" sz="14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10/12 parts 28€ _ 18/20 parts 40€… </a:t>
            </a: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(déco personnalisée à partir de 5€ supplémentaire)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1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Gâteau Goyavier/Manguier</a:t>
            </a:r>
            <a:r>
              <a:rPr lang="fr-FR" sz="16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</a:t>
            </a:r>
            <a:r>
              <a:rPr lang="fr-FR" sz="16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</a:t>
            </a:r>
            <a:r>
              <a:rPr lang="fr-FR" sz="14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10/12 parts 25€ _ 18/20 parts 55€… </a:t>
            </a: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(déco personnalisée à partir de 5€ supplémentaire)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1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Gros Gâteau à l’ancienne</a:t>
            </a:r>
            <a:r>
              <a:rPr lang="fr-FR" sz="16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</a:t>
            </a:r>
            <a:r>
              <a:rPr lang="fr-FR" sz="16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</a:t>
            </a:r>
            <a:r>
              <a:rPr lang="fr-FR" sz="14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 15 parts à partir de 42€ </a:t>
            </a: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(déco personnalisée à partir de 5€ supplémentaire)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1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1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1" u="sng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Formes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Gâteau forme des Iles</a:t>
            </a:r>
            <a:r>
              <a:rPr lang="fr-FR" sz="16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 </a:t>
            </a:r>
            <a:r>
              <a:rPr lang="fr-FR" sz="16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</a:t>
            </a:r>
            <a:r>
              <a:rPr lang="fr-FR" sz="14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 20 parts à partir de 60€ </a:t>
            </a: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(déco personnalisée à partir de 5€ supplémentaire)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307796" algn="l"/>
                <a:tab pos="30851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Gâteau de cœur </a:t>
            </a:r>
            <a:r>
              <a:rPr lang="fr-FR" sz="16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: </a:t>
            </a:r>
            <a:r>
              <a:rPr lang="fr-FR" sz="1400" b="1" i="0" u="none" strike="noStrike" kern="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min 20 parts à partir de 55€ </a:t>
            </a:r>
            <a:r>
              <a:rPr lang="fr-FR" sz="1400" b="1" i="0" u="none" strike="noStrike" kern="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(déco personnalisée à partir de 5€ supplémentaire)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40843" algn="l"/>
                <a:tab pos="2412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SzPct val="45000"/>
              <a:buFont typeface="Arial MT" pitchFamily="32"/>
              <a:buChar char="•"/>
              <a:tabLst>
                <a:tab pos="264243" algn="l"/>
                <a:tab pos="26495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1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2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3904ABC2-EFEC-C6D4-ABC8-A417E9D43F3E}"/>
              </a:ext>
            </a:extLst>
          </p:cNvPr>
          <p:cNvSpPr/>
          <p:nvPr/>
        </p:nvSpPr>
        <p:spPr>
          <a:xfrm>
            <a:off x="4732020" y="76754"/>
            <a:ext cx="7459976" cy="29250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12243" rIns="0" bIns="0" anchor="t" anchorCtr="0" compatLnSpc="0">
            <a:spAutoFit/>
          </a:bodyPr>
          <a:lstStyle/>
          <a:p>
            <a:pPr marL="12600" marR="0" lvl="0" indent="0" algn="l" defTabSz="914400" rtl="0" fontAlgn="auto" hangingPunct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9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ea typeface="Microsoft YaHei" pitchFamily="2"/>
                <a:cs typeface="Times New Roman" pitchFamily="2"/>
              </a:rPr>
              <a:t>NOS GÂTEAUX  CLASSIQUES ET GÂTEAUX EVENEMENTIELS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59B9CFD2-6331-FFA2-34DF-754988E31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765" y="962021"/>
            <a:ext cx="1847846" cy="24669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7">
            <a:extLst>
              <a:ext uri="{FF2B5EF4-FFF2-40B4-BE49-F238E27FC236}">
                <a16:creationId xmlns:a16="http://schemas.microsoft.com/office/drawing/2014/main" id="{63CEE116-26C5-520D-D1A4-76C61FB97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765" y="3201762"/>
            <a:ext cx="2466978" cy="184784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6BC8A3CF-5C65-2A82-3436-CB34711F5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765" y="5049609"/>
            <a:ext cx="2619371" cy="17430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Image 10">
            <a:extLst>
              <a:ext uri="{FF2B5EF4-FFF2-40B4-BE49-F238E27FC236}">
                <a16:creationId xmlns:a16="http://schemas.microsoft.com/office/drawing/2014/main" id="{DAD40823-0768-9C15-4E4F-E3D80A445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327" y="2832702"/>
            <a:ext cx="1752603" cy="261937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 11">
            <a:extLst>
              <a:ext uri="{FF2B5EF4-FFF2-40B4-BE49-F238E27FC236}">
                <a16:creationId xmlns:a16="http://schemas.microsoft.com/office/drawing/2014/main" id="{B309BCE6-9FD6-E4CE-3316-31FDBAA0B6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6998" y="543427"/>
            <a:ext cx="1847846" cy="24764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1377</Words>
  <Application>Microsoft Office PowerPoint</Application>
  <PresentationFormat>Grand écran</PresentationFormat>
  <Paragraphs>209</Paragraphs>
  <Slides>9</Slides>
  <Notes>5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Standard</vt:lpstr>
      <vt:lpstr>Juanita juste</vt:lpstr>
      <vt:lpstr>PLAT A PARTIR DE 6/8 PERSONNES</vt:lpstr>
      <vt:lpstr>PLATS TRADITIONNELS</vt:lpstr>
      <vt:lpstr>LISTING PETITS FOURS SALES CREOLES</vt:lpstr>
      <vt:lpstr>SALE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Juanita juste</dc:title>
  <cp:lastModifiedBy>RICHESSES DES ILES RICHESSES DES ILES</cp:lastModifiedBy>
  <cp:revision>25</cp:revision>
  <dcterms:modified xsi:type="dcterms:W3CDTF">2022-11-08T08:19:09Z</dcterms:modified>
</cp:coreProperties>
</file>